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850">
          <p15:clr>
            <a:srgbClr val="9AA0A6"/>
          </p15:clr>
        </p15:guide>
        <p15:guide id="4" pos="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AC3ED-B66D-4E48-B189-22687662D65B}">
  <a:tblStyle styleId="{FB5AC3ED-B66D-4E48-B189-22687662D6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226" autoAdjust="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>
        <p:guide orient="horz" pos="1620"/>
        <p:guide pos="2880"/>
        <p:guide pos="850"/>
        <p:guide pos="9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d577a406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d577a406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d43db6fd3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d43db6fd3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TIM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d43db6fd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d43db6fd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d43db6fd3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d43db6fd3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SAY HOW TRIED TO DO OTHER POSITIONS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d43db6fd3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d43db6fd3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pole placement for STABILIZATION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d43db6fd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d43db6fd3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TIM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d577a406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d577a406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d43db6fd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d43db6fd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Matteo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Since position unstable, backlash is a unmodelled dynamic that induces oscillations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d43db6fd3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d43db6fd3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PID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LAYOUT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d43db6fd3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d43db6fd3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d43db6fd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d43db6fd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d577a406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d577a406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d43db6fd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d43db6fd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in LQR backlash induces oscillations, here since the position is stable by default, the backlash has no effect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d43db6fd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d43db6fd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d43db6fd3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d43db6fd3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d43db6fd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d43db6fd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LILIAN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IDEAL model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Outputs = WHAT’s available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d43db6fd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d43db6fd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 err="1"/>
              <a:t>Symbolic</a:t>
            </a:r>
            <a:r>
              <a:rPr lang="fr-CH" dirty="0"/>
              <a:t> vs </a:t>
            </a:r>
            <a:r>
              <a:rPr lang="fr-CH" dirty="0" err="1"/>
              <a:t>numeric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d43db6fd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d43db6fd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REALITY != IDEAL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 = 5ms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d43db6fd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d43db6fd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d43db6fd3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d43db6fd3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d43db6fd3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d43db6fd3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Lilian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gi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gif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Control Systems Lab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Presentation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Inverted Double Pendulum 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88" y="3588788"/>
            <a:ext cx="1974224" cy="12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082200" y="3779125"/>
            <a:ext cx="275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Cirillo Matteo	5616395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Van der </a:t>
            </a:r>
            <a:r>
              <a:rPr lang="en-GB" dirty="0" err="1">
                <a:solidFill>
                  <a:schemeClr val="dk2"/>
                </a:solidFill>
              </a:rPr>
              <a:t>Spijk</a:t>
            </a:r>
            <a:r>
              <a:rPr lang="en-GB" dirty="0">
                <a:solidFill>
                  <a:schemeClr val="dk2"/>
                </a:solidFill>
              </a:rPr>
              <a:t> Tim	4693817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Laporte Lilian	5615208</a:t>
            </a:r>
            <a:endParaRPr sz="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Identification - Nonlinear White Box model 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p22"/>
          <p:cNvGraphicFramePr/>
          <p:nvPr/>
        </p:nvGraphicFramePr>
        <p:xfrm>
          <a:off x="2803238" y="1116770"/>
          <a:ext cx="2802875" cy="3666551"/>
        </p:xfrm>
        <a:graphic>
          <a:graphicData uri="http://schemas.openxmlformats.org/drawingml/2006/table">
            <a:tbl>
              <a:tblPr>
                <a:noFill/>
                <a:tableStyleId>{FB5AC3ED-B66D-4E48-B189-22687662D65B}</a:tableStyleId>
              </a:tblPr>
              <a:tblGrid>
                <a:gridCol w="74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Symbol</a:t>
                      </a:r>
                      <a:endParaRPr sz="11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Predetermined </a:t>
                      </a:r>
                      <a:endParaRPr sz="11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/>
                        <a:t>Estimated</a:t>
                      </a:r>
                      <a:endParaRPr sz="11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l1 [m]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0.0897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l2 [m]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m1 [kg]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0.125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m2 [kg]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0.05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0.087972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c1 [m]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-0.04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0.01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c2 [m]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0.06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0.07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I1 [kg.m</a:t>
                      </a:r>
                      <a:r>
                        <a:rPr lang="en-GB" sz="1000" i="1" baseline="30000"/>
                        <a:t>2</a:t>
                      </a:r>
                      <a:r>
                        <a:rPr lang="en-GB" sz="1000" i="1"/>
                        <a:t>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0.074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0.01076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I2 [kg.m</a:t>
                      </a:r>
                      <a:r>
                        <a:rPr lang="en-GB" sz="1000" i="1" baseline="30000"/>
                        <a:t>2</a:t>
                      </a:r>
                      <a:r>
                        <a:rPr lang="en-GB" sz="1000" i="1"/>
                        <a:t>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0.00012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0.0001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b1 [kg.s</a:t>
                      </a:r>
                      <a:r>
                        <a:rPr lang="en-GB" sz="1000" i="1" baseline="30000"/>
                        <a:t>-1</a:t>
                      </a:r>
                      <a:r>
                        <a:rPr lang="en-GB" sz="1000" i="1"/>
                        <a:t>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4.8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5.33518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b2 </a:t>
                      </a:r>
                      <a:r>
                        <a:rPr lang="en-GB" sz="1000" i="1">
                          <a:solidFill>
                            <a:schemeClr val="dk1"/>
                          </a:solidFill>
                        </a:rPr>
                        <a:t>[kg.s</a:t>
                      </a:r>
                      <a:r>
                        <a:rPr lang="en-GB" sz="1000" i="1" baseline="30000">
                          <a:solidFill>
                            <a:schemeClr val="dk1"/>
                          </a:solidFill>
                        </a:rPr>
                        <a:t>-1</a:t>
                      </a:r>
                      <a:r>
                        <a:rPr lang="en-GB" sz="1000" i="1">
                          <a:solidFill>
                            <a:schemeClr val="dk1"/>
                          </a:solidFill>
                        </a:rPr>
                        <a:t>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0.0002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0.00004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k</a:t>
                      </a:r>
                      <a:r>
                        <a:rPr lang="en-GB" sz="1000" i="1" baseline="-25000"/>
                        <a:t>m</a:t>
                      </a:r>
                      <a:r>
                        <a:rPr lang="en-GB" sz="1000" i="1"/>
                        <a:t> [Nm]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50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39.2954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i="1"/>
                        <a:t>𝜏</a:t>
                      </a:r>
                      <a:r>
                        <a:rPr lang="en-GB" sz="1000" i="1" baseline="-25000"/>
                        <a:t>e</a:t>
                      </a:r>
                      <a:r>
                        <a:rPr lang="en-GB" sz="1000" i="1"/>
                        <a:t> [s]</a:t>
                      </a:r>
                      <a:endParaRPr sz="1000" i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0.03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0.01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Identification - Linear Black box model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ARX linear discrete time model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Data set: up - up position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Not used in practice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Educational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950" y="1386244"/>
            <a:ext cx="3931824" cy="294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l="5412" r="542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Control - Objectives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Up up position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Equilibrium Stabilization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Down Down position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Input Disturbance Rejection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Motivation for objectives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Intuition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Simulation ‘eig(ctrb(A, B))’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108" y="328419"/>
            <a:ext cx="3189492" cy="235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100" y="2455125"/>
            <a:ext cx="3189492" cy="235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 Up Position - LQR Regulator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Motivation w.r.t Objective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Easy pole placement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Combined Layout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Luenberg Observer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Output Feedback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Design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Decoupling of the eigenvalues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Feedback first, observe faster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975" y="1228725"/>
            <a:ext cx="4706326" cy="16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LQR Regulator - Luenberg Observer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7"/>
          <p:cNvGrpSpPr/>
          <p:nvPr/>
        </p:nvGrpSpPr>
        <p:grpSpPr>
          <a:xfrm>
            <a:off x="1529988" y="1105841"/>
            <a:ext cx="5863879" cy="3319033"/>
            <a:chOff x="1642600" y="1017733"/>
            <a:chExt cx="6264828" cy="3416400"/>
          </a:xfrm>
        </p:grpSpPr>
        <p:pic>
          <p:nvPicPr>
            <p:cNvPr id="175" name="Google Shape;17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2600" y="1017733"/>
              <a:ext cx="6264828" cy="34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7"/>
            <p:cNvSpPr/>
            <p:nvPr/>
          </p:nvSpPr>
          <p:spPr>
            <a:xfrm>
              <a:off x="6183525" y="1768750"/>
              <a:ext cx="593154" cy="30689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 dirty="0">
                  <a:solidFill>
                    <a:schemeClr val="dk1"/>
                  </a:solidFill>
                </a:rPr>
                <a:t>𝞱</a:t>
              </a:r>
              <a:r>
                <a:rPr lang="en-GB" sz="1200" baseline="-25000" dirty="0">
                  <a:solidFill>
                    <a:schemeClr val="dk1"/>
                  </a:solidFill>
                </a:rPr>
                <a:t>2</a:t>
              </a:r>
              <a:endParaRPr sz="1200" dirty="0"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6183525" y="1017733"/>
              <a:ext cx="476854" cy="30689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dk1"/>
                  </a:solidFill>
                </a:rPr>
                <a:t>𝞱</a:t>
              </a:r>
              <a:r>
                <a:rPr lang="en-GB" sz="1200" baseline="-25000" dirty="0">
                  <a:solidFill>
                    <a:schemeClr val="dk1"/>
                  </a:solidFill>
                </a:rPr>
                <a:t>1</a:t>
              </a:r>
              <a:endParaRPr sz="1200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998" y="1017725"/>
            <a:ext cx="2499951" cy="367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1300" y="1017725"/>
            <a:ext cx="3674025" cy="29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and Problems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Objective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Control input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Noisy observer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Non Saturated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Backlash / Friction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Small Oscillations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Steady State Error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r="41863"/>
          <a:stretch/>
        </p:blipFill>
        <p:spPr>
          <a:xfrm>
            <a:off x="4329900" y="164675"/>
            <a:ext cx="4502399" cy="48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0"/>
          <p:cNvGrpSpPr/>
          <p:nvPr/>
        </p:nvGrpSpPr>
        <p:grpSpPr>
          <a:xfrm>
            <a:off x="4203026" y="1017672"/>
            <a:ext cx="4699707" cy="1806413"/>
            <a:chOff x="806625" y="1332662"/>
            <a:chExt cx="6013700" cy="2320675"/>
          </a:xfrm>
        </p:grpSpPr>
        <p:pic>
          <p:nvPicPr>
            <p:cNvPr id="198" name="Google Shape;198;p30"/>
            <p:cNvPicPr preferRelativeResize="0"/>
            <p:nvPr/>
          </p:nvPicPr>
          <p:blipFill rotWithShape="1">
            <a:blip r:embed="rId3">
              <a:alphaModFix/>
            </a:blip>
            <a:srcRect r="209"/>
            <a:stretch/>
          </p:blipFill>
          <p:spPr>
            <a:xfrm>
              <a:off x="806625" y="1332662"/>
              <a:ext cx="6013700" cy="232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30"/>
            <p:cNvSpPr/>
            <p:nvPr/>
          </p:nvSpPr>
          <p:spPr>
            <a:xfrm>
              <a:off x="1438002" y="3128897"/>
              <a:ext cx="469500" cy="483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</a:rPr>
                <a:t>𝞱</a:t>
              </a:r>
              <a:r>
                <a:rPr lang="en-GB" sz="1200" baseline="-25000">
                  <a:solidFill>
                    <a:schemeClr val="dk1"/>
                  </a:solidFill>
                </a:rPr>
                <a:t>1</a:t>
              </a:r>
              <a:endParaRPr sz="1200"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3211903" y="3194301"/>
              <a:ext cx="469500" cy="352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</a:rPr>
                <a:t>𝞱</a:t>
              </a:r>
              <a:r>
                <a:rPr lang="en-GB" sz="1200" baseline="-25000">
                  <a:solidFill>
                    <a:schemeClr val="dk1"/>
                  </a:solidFill>
                </a:rPr>
                <a:t>2</a:t>
              </a:r>
              <a:endParaRPr sz="1200"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6317975" y="1948725"/>
              <a:ext cx="361200" cy="206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</a:rPr>
                <a:t>u</a:t>
              </a:r>
              <a:endParaRPr sz="1100"/>
            </a:p>
          </p:txBody>
        </p:sp>
      </p:grpSp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Control - PID Controller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45400" cy="3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Motivation w.r.t Objective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Tune response to disturbance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Derivative control w/o observer</a:t>
            </a:r>
            <a:endParaRPr/>
          </a:p>
          <a:p>
            <a:pPr marL="457200" lvl="0" indent="-3429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Layout Motivation</a:t>
            </a:r>
            <a:endParaRPr sz="1200" baseline="-250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Avoid unwanted stable equilibriums</a:t>
            </a:r>
            <a:endParaRPr/>
          </a:p>
          <a:p>
            <a:pPr marL="457200" lvl="0" indent="-3429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Problems</a:t>
            </a:r>
            <a:endParaRPr/>
          </a:p>
          <a:p>
            <a:pPr marL="914400" lvl="1" indent="-317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Many parameters</a:t>
            </a:r>
            <a:endParaRPr/>
          </a:p>
          <a:p>
            <a:pPr marL="914400" lvl="1" indent="-317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Long settling time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Control - Improved</a:t>
            </a:r>
            <a:r>
              <a:rPr lang="en-GB" baseline="30000"/>
              <a:t> </a:t>
            </a:r>
            <a:r>
              <a:rPr lang="en-GB"/>
              <a:t>PID Controller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311700" y="1164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Improvement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Single controller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Less parameters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Faster Settling time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Layout Motivation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Avoid unwanted stable points</a:t>
            </a:r>
            <a:endParaRPr/>
          </a:p>
        </p:txBody>
      </p:sp>
      <p:grpSp>
        <p:nvGrpSpPr>
          <p:cNvPr id="212" name="Google Shape;212;p31"/>
          <p:cNvGrpSpPr/>
          <p:nvPr/>
        </p:nvGrpSpPr>
        <p:grpSpPr>
          <a:xfrm>
            <a:off x="4808326" y="1507517"/>
            <a:ext cx="3621363" cy="2427560"/>
            <a:chOff x="4512706" y="1320213"/>
            <a:chExt cx="3927726" cy="2743625"/>
          </a:xfrm>
        </p:grpSpPr>
        <p:pic>
          <p:nvPicPr>
            <p:cNvPr id="213" name="Google Shape;21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12706" y="1320213"/>
              <a:ext cx="3927726" cy="2743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31"/>
            <p:cNvSpPr/>
            <p:nvPr/>
          </p:nvSpPr>
          <p:spPr>
            <a:xfrm>
              <a:off x="4979430" y="3796657"/>
              <a:ext cx="468300" cy="206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</a:rPr>
                <a:t>𝞱</a:t>
              </a:r>
              <a:r>
                <a:rPr lang="en-GB" sz="1200" baseline="-25000">
                  <a:solidFill>
                    <a:schemeClr val="dk1"/>
                  </a:solidFill>
                </a:rPr>
                <a:t>1</a:t>
              </a:r>
              <a:endParaRPr sz="1200"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6148904" y="3796657"/>
              <a:ext cx="549900" cy="206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</a:rPr>
                <a:t>𝞱</a:t>
              </a:r>
              <a:r>
                <a:rPr lang="en-GB" sz="1200" baseline="-25000">
                  <a:solidFill>
                    <a:schemeClr val="dk1"/>
                  </a:solidFill>
                </a:rPr>
                <a:t>2</a:t>
              </a:r>
              <a:endParaRPr sz="1200"/>
            </a:p>
          </p:txBody>
        </p:sp>
      </p:grpSp>
      <p:pic>
        <p:nvPicPr>
          <p:cNvPr id="216" name="Google Shape;216;p31" title="[0,0,0,&quot;https://www.codecogs.com/eqnedit.php?latex=e(t)%20%3D%20%5Ctheta_1(t)%2B%5Cpi%2B2%5Ccdot%5Ctheta_2(t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725" y="1394725"/>
            <a:ext cx="2358474" cy="2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Modelling</a:t>
            </a:r>
            <a:endParaRPr/>
          </a:p>
          <a:p>
            <a:pPr marL="914400" lvl="1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Full Non Linear Model</a:t>
            </a:r>
            <a:endParaRPr/>
          </a:p>
          <a:p>
            <a:pPr marL="914400" lvl="1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State Space Linearization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Identification</a:t>
            </a:r>
            <a:endParaRPr/>
          </a:p>
          <a:p>
            <a:pPr marL="914400" lvl="1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Interfacing</a:t>
            </a:r>
            <a:endParaRPr/>
          </a:p>
          <a:p>
            <a:pPr marL="914400" lvl="1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Nonlinear White Box model</a:t>
            </a:r>
            <a:endParaRPr/>
          </a:p>
          <a:p>
            <a:pPr marL="914400" lvl="1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Linear Black box model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Linear Control</a:t>
            </a:r>
            <a:endParaRPr/>
          </a:p>
          <a:p>
            <a:pPr marL="914400" lvl="1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LQR Regulator</a:t>
            </a:r>
            <a:endParaRPr/>
          </a:p>
          <a:p>
            <a:pPr marL="914400" lvl="1" indent="-31083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PID Controller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300" y="1102150"/>
            <a:ext cx="3674025" cy="29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998" y="1017725"/>
            <a:ext cx="2499951" cy="367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1300" y="1017725"/>
            <a:ext cx="3674025" cy="29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and Problems</a:t>
            </a: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Objective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Fast Settling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Low Overshoot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Stability and backlash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Control input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Saturates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Wind up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079" y="0"/>
            <a:ext cx="50749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311700" y="4173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 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47" y="1154288"/>
            <a:ext cx="3587125" cy="28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50" y="1154300"/>
            <a:ext cx="3587125" cy="2869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Plant - Inverted Double Pendulum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598" y="1145400"/>
            <a:ext cx="2499951" cy="367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400" y="1721726"/>
            <a:ext cx="3601750" cy="2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875" y="895025"/>
            <a:ext cx="6117100" cy="18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Modelling - Ideal Nonlinear SIMO Model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704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Single Input</a:t>
            </a:r>
            <a:endParaRPr dirty="0"/>
          </a:p>
          <a:p>
            <a:pPr marL="457200" lvl="0" indent="-342900" algn="l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Chosen State (5th order system)</a:t>
            </a:r>
            <a:endParaRPr dirty="0"/>
          </a:p>
          <a:p>
            <a:pPr marL="457200" lvl="0" indent="-342900" algn="l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Available Outputs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	</a:t>
            </a:r>
            <a:endParaRPr dirty="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 title="[89,89,89,&quot;https://www.codecogs.com/eqnedit.php?latex=%5Cvec%7By%7D(t)%20%3D%20(%5Ctheta_1%2C%20%5Ctheta_2)%5ET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4775" y="4283710"/>
            <a:ext cx="1589100" cy="28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title="[0,0,0,&quot;https://www.codecogs.com/eqnedit.php?latex=u(t)%20%3D%20v_%7Bin%7D(t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4775" y="2130949"/>
            <a:ext cx="1452050" cy="2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 title="[0,0,0,&quot;https://www.codecogs.com/eqnedit.php?latex=%5Cvec%7Bx%7D(t)%20%20%3D%20(%5Cfrac%7Bd%5Ctheta_1%7D%7Bdt%7D%2C%20%5Cfrac%7Bd%5Ctheta_2%7D%7Bdt%7D%2C%20%5Ctheta_1%2C%5Ctheta_2%2CT)%5ET%20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4775" y="3124362"/>
            <a:ext cx="2463801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 title="[0,0,0,&quot;https://www.codecogs.com/eqnedit.php?latex=%5Cfrac%7Bd%5Cvec%7Bx%7D%7D%7Bdt%7D(t)%3D%20%5Cvec%7BF%7D(%5Cvec%7Bx%7D(t)%2C%20v_%7Bin%7D(t)%2C%20t)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8650" y="3170475"/>
            <a:ext cx="3113076" cy="6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655800" y="2660575"/>
            <a:ext cx="70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- Linearization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 err="1"/>
              <a:t>Matlab</a:t>
            </a:r>
            <a:r>
              <a:rPr lang="en-GB" dirty="0"/>
              <a:t> Manual Symbolic Linearization</a:t>
            </a:r>
            <a:endParaRPr dirty="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Longer implementation</a:t>
            </a:r>
            <a:endParaRPr sz="1800" dirty="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Longer execution</a:t>
            </a:r>
            <a:endParaRPr sz="1800" dirty="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More control (Educational)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Final State Space </a:t>
            </a:r>
            <a:endParaRPr dirty="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Continuous Time 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7"/>
          <p:cNvCxnSpPr/>
          <p:nvPr/>
        </p:nvCxnSpPr>
        <p:spPr>
          <a:xfrm flipH="1">
            <a:off x="6565525" y="2635475"/>
            <a:ext cx="30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4" name="Google Shape;94;p17" title="[0,0,0,&quot;https://www.codecogs.com/eqnedit.php?latex=%5Cfrac%7Bd%5Cvec%7Bx%7D%7D%7Bdt%7D(t)%3D%20%5Cvec%7BF%7D(%5Cvec%7Bx%7D(t)%2C%20v_%7Bin%7D(t)%2C%20t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138" y="1803800"/>
            <a:ext cx="3113076" cy="6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 title="[0,0,0,&quot;https://www.codecogs.com/eqnedit.php?latex=%5Cfrac%7Bd%5Cvec%7Bx%7D%7D%7Bdt%7D%20%3D%20%5Ctextbf%7BA%7D%5Cvec%7Bx%7D%2B%5Ctextbf%7BB%7Du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2075" y="3304700"/>
            <a:ext cx="176718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title="[0,0,0,&quot;https://www.codecogs.com/eqnedit.php?latex=%5Cvec%7By%7D%20%3D%20%5Ctextbf%7BC%7D%5Cvec%7Bx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3961" y="4012616"/>
            <a:ext cx="883450" cy="251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Identification - Interfacing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11700" y="11241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Sampling Period </a:t>
            </a:r>
            <a:endParaRPr sz="2000" dirty="0"/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dirty="0"/>
              <a:t>h ~ Fastest Dynamic / 2 ~ </a:t>
            </a:r>
            <a:r>
              <a:rPr lang="en-GB" sz="2400" dirty="0"/>
              <a:t>𝜏</a:t>
            </a:r>
            <a:r>
              <a:rPr lang="en-GB" sz="2000" baseline="-25000" dirty="0"/>
              <a:t>e </a:t>
            </a:r>
            <a:r>
              <a:rPr lang="en-GB" sz="2000" dirty="0"/>
              <a:t>/ 2</a:t>
            </a:r>
            <a:endParaRPr sz="3000" dirty="0"/>
          </a:p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Design in CT 	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Sensor Calibration</a:t>
            </a:r>
            <a:endParaRPr sz="2000" dirty="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823" y="2896625"/>
            <a:ext cx="3195950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675" y="805075"/>
            <a:ext cx="3972725" cy="118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8"/>
          <p:cNvCxnSpPr/>
          <p:nvPr/>
        </p:nvCxnSpPr>
        <p:spPr>
          <a:xfrm rot="10800000" flipH="1">
            <a:off x="6862725" y="2030700"/>
            <a:ext cx="6900" cy="5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8"/>
          <p:cNvCxnSpPr/>
          <p:nvPr/>
        </p:nvCxnSpPr>
        <p:spPr>
          <a:xfrm flipH="1">
            <a:off x="7216425" y="2041200"/>
            <a:ext cx="30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60814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6537275" y="573075"/>
            <a:ext cx="195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Probed Sensor Voltage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6537275" y="3954825"/>
            <a:ext cx="195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Unwrapped Measurement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6537275" y="2263950"/>
            <a:ext cx="195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Converted in Radians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Dead-zones / Compensation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Dead-zones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~5% range loss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At pi/4 for both links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Range Stretching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Reduces discontinuity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Spreads error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175" y="573075"/>
            <a:ext cx="3010900" cy="43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075" y="1104400"/>
            <a:ext cx="5067226" cy="403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Identification - Nonlinear White Box model </a:t>
            </a:r>
            <a:endParaRPr sz="1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476" y="4424874"/>
            <a:ext cx="1170525" cy="7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311700" y="1183350"/>
            <a:ext cx="3601500" cy="3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-GB" sz="2000">
                <a:solidFill>
                  <a:schemeClr val="dk2"/>
                </a:solidFill>
              </a:rPr>
              <a:t>Method</a:t>
            </a:r>
            <a:endParaRPr sz="2000">
              <a:solidFill>
                <a:schemeClr val="dk2"/>
              </a:solidFill>
            </a:endParaRPr>
          </a:p>
          <a:p>
            <a:pPr marL="914400" marR="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-GB" sz="1700">
                <a:solidFill>
                  <a:schemeClr val="dk2"/>
                </a:solidFill>
              </a:rPr>
              <a:t>Simdata</a:t>
            </a:r>
            <a:endParaRPr sz="1700">
              <a:solidFill>
                <a:schemeClr val="dk2"/>
              </a:solidFill>
            </a:endParaRPr>
          </a:p>
          <a:p>
            <a:pPr marL="914400" marR="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-GB" sz="1700">
                <a:solidFill>
                  <a:schemeClr val="dk2"/>
                </a:solidFill>
              </a:rPr>
              <a:t>lsqnonlin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-GB" sz="2000">
                <a:solidFill>
                  <a:schemeClr val="dk2"/>
                </a:solidFill>
              </a:rPr>
              <a:t>Experiments</a:t>
            </a:r>
            <a:endParaRPr sz="2000">
              <a:solidFill>
                <a:schemeClr val="dk2"/>
              </a:solidFill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-GB" sz="1700">
                <a:solidFill>
                  <a:schemeClr val="dk2"/>
                </a:solidFill>
              </a:rPr>
              <a:t>Second link</a:t>
            </a:r>
            <a:endParaRPr sz="1700">
              <a:solidFill>
                <a:schemeClr val="dk2"/>
              </a:solidFill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-GB" sz="1700">
                <a:solidFill>
                  <a:schemeClr val="dk2"/>
                </a:solidFill>
              </a:rPr>
              <a:t>Motor</a:t>
            </a:r>
            <a:endParaRPr sz="1700">
              <a:solidFill>
                <a:schemeClr val="dk2"/>
              </a:solidFill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en-GB" sz="1700">
                <a:solidFill>
                  <a:schemeClr val="dk2"/>
                </a:solidFill>
              </a:rPr>
              <a:t>First link</a:t>
            </a:r>
            <a:endParaRPr sz="2000">
              <a:solidFill>
                <a:schemeClr val="dk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-GB" sz="2000">
                <a:solidFill>
                  <a:schemeClr val="dk2"/>
                </a:solidFill>
              </a:rPr>
              <a:t>Troubles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375" y="1255563"/>
            <a:ext cx="5417524" cy="30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515</Words>
  <Application>Microsoft Office PowerPoint</Application>
  <PresentationFormat>On-screen Show (16:9)</PresentationFormat>
  <Paragraphs>183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Light</vt:lpstr>
      <vt:lpstr>Control Systems Lab Presentation</vt:lpstr>
      <vt:lpstr>Outline</vt:lpstr>
      <vt:lpstr>Plant - Inverted Double Pendulum</vt:lpstr>
      <vt:lpstr>Modelling - Ideal Nonlinear SIMO Model</vt:lpstr>
      <vt:lpstr>Modelling - Linearization </vt:lpstr>
      <vt:lpstr>Identification - Interfacing</vt:lpstr>
      <vt:lpstr>PowerPoint Presentation</vt:lpstr>
      <vt:lpstr>Dead-zones / Compensation</vt:lpstr>
      <vt:lpstr>Identification - Nonlinear White Box model  </vt:lpstr>
      <vt:lpstr>Identification - Nonlinear White Box model  </vt:lpstr>
      <vt:lpstr>Identification - Linear Black box model </vt:lpstr>
      <vt:lpstr>PowerPoint Presentation</vt:lpstr>
      <vt:lpstr>Linear Control - Objectives</vt:lpstr>
      <vt:lpstr>Up Up Position - LQR Regulator </vt:lpstr>
      <vt:lpstr>LQR Regulator - Luenberg Observer </vt:lpstr>
      <vt:lpstr>Demo</vt:lpstr>
      <vt:lpstr>Results and Problems</vt:lpstr>
      <vt:lpstr>Linear Control - PID Controller </vt:lpstr>
      <vt:lpstr>Linear Control - Improved PID Controller </vt:lpstr>
      <vt:lpstr>Demo</vt:lpstr>
      <vt:lpstr>Results and Problems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Systems Lab Presentation</dc:title>
  <cp:lastModifiedBy>Matteo Cirillo</cp:lastModifiedBy>
  <cp:revision>5</cp:revision>
  <dcterms:modified xsi:type="dcterms:W3CDTF">2022-03-16T14:58:43Z</dcterms:modified>
</cp:coreProperties>
</file>